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14630400" cy="8229600"/>
  <p:notesSz cx="8229600" cy="14630400"/>
  <p:embeddedFontLst>
    <p:embeddedFont>
      <p:font typeface="Nunito Light" pitchFamily="2" charset="0"/>
      <p:regular r:id="rId11"/>
    </p:embeddedFon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2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62449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Predicting Algal Blooms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remote sensing and environmental data for lake conservation.</a:t>
            </a:r>
            <a:endParaRPr lang="en-US" sz="18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E54C7-C3BD-982A-D8CE-F99FC142426F}"/>
              </a:ext>
            </a:extLst>
          </p:cNvPr>
          <p:cNvSpPr txBox="1"/>
          <p:nvPr/>
        </p:nvSpPr>
        <p:spPr>
          <a:xfrm>
            <a:off x="5405769" y="6432997"/>
            <a:ext cx="3353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ADITYA VERMA</a:t>
            </a:r>
          </a:p>
          <a:p>
            <a:r>
              <a:rPr lang="en-IN" sz="3200" dirty="0">
                <a:solidFill>
                  <a:schemeClr val="bg1"/>
                </a:solidFill>
              </a:rPr>
              <a:t>RA2311050010083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73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Problem: Algal Bloom Onset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4384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3644" y="269438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6685359" y="29641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Environmental Threat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3459718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Algal blooms pose significant ecological and health risks to lakes.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4384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7578" y="269438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10539293" y="2964180"/>
            <a:ext cx="29466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Data-Driven Prediction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39293" y="3459718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NDVI time-series and water temperature to forecast bloom occurrences.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117902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93644" y="5117902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6685359" y="5387697"/>
            <a:ext cx="28566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Warning System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85359" y="5883235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Aims to provide timely interventions for lake management.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47C22C-A062-E9F8-F7DE-659BBD2D3ECF}"/>
              </a:ext>
            </a:extLst>
          </p:cNvPr>
          <p:cNvSpPr/>
          <p:nvPr/>
        </p:nvSpPr>
        <p:spPr>
          <a:xfrm>
            <a:off x="12337961" y="7302104"/>
            <a:ext cx="2292439" cy="927496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0931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Overview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37724" y="1578173"/>
            <a:ext cx="746855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machine learning pipeline to predict algal bloom onset.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37724" y="2067282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837724" y="2349341"/>
            <a:ext cx="7468553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837724" y="248471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Assembly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37724" y="2856309"/>
            <a:ext cx="746855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 NDVI (MODIS) and temperature (USGS) data, label bloom events.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37724" y="3457456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37724" y="3739515"/>
            <a:ext cx="7468553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1" name="Text 8"/>
          <p:cNvSpPr/>
          <p:nvPr/>
        </p:nvSpPr>
        <p:spPr>
          <a:xfrm>
            <a:off x="837724" y="387488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37724" y="4246483"/>
            <a:ext cx="746855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Derive predictive features: NDVI growth, volatility, temperature averages, rainfall.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37724" y="4847630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837724" y="5129689"/>
            <a:ext cx="7468553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5" name="Text 12"/>
          <p:cNvSpPr/>
          <p:nvPr/>
        </p:nvSpPr>
        <p:spPr>
          <a:xfrm>
            <a:off x="837724" y="526506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Modeling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37724" y="5636657"/>
            <a:ext cx="746855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classifiers (logistic regression, decision trees, SVM) with cross-validation.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37724" y="623780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837724" y="6519863"/>
            <a:ext cx="7468553" cy="2286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9" name="Text 16"/>
          <p:cNvSpPr/>
          <p:nvPr/>
        </p:nvSpPr>
        <p:spPr>
          <a:xfrm>
            <a:off x="837724" y="665523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 &amp; Analysis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37724" y="7026831"/>
            <a:ext cx="746855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bloom detection metrics and identify key indicators like NDVI spikes.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3666"/>
            <a:ext cx="5801797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Components of the Solution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497687"/>
            <a:ext cx="418862" cy="4188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12598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37724" y="2472928"/>
            <a:ext cx="746855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MODIS NDVI for lake surface, public water temperature data (sensors/meteorological records).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075980"/>
            <a:ext cx="418862" cy="4188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7724" y="370427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Building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837724" y="4051221"/>
            <a:ext cx="746855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NDVI trends (growth rate, volatility), temperature averages, rainfall records.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54272"/>
            <a:ext cx="418862" cy="4188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528256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Classifier Training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837724" y="5629513"/>
            <a:ext cx="746855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Logistic regression, decision tree, or support vector machine for bloom prediction.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232565"/>
            <a:ext cx="418862" cy="4188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7724" y="686085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Accuracy Validation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837724" y="7207806"/>
            <a:ext cx="746855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prediction accuracy and identifying strong bloom indicators.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83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3321725"/>
            <a:ext cx="5022652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Tech Stack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30104" y="4269700"/>
            <a:ext cx="1297019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lightweight, free, and widely used stack for environmental ML projects.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830104" y="4851321"/>
            <a:ext cx="6378416" cy="1255752"/>
          </a:xfrm>
          <a:prstGeom prst="roundRect">
            <a:avLst>
              <a:gd name="adj" fmla="val 2549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6324" y="5087541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3.x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66324" y="5529382"/>
            <a:ext cx="590597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Core for data handling and machine learning.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1880" y="4851321"/>
            <a:ext cx="6378416" cy="1255752"/>
          </a:xfrm>
          <a:prstGeom prst="roundRect">
            <a:avLst>
              <a:gd name="adj" fmla="val 2549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8100" y="5087541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Pandas &amp; NumPy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658100" y="5529382"/>
            <a:ext cx="590597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Dataframes, time-series, and numerical computations.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830104" y="6320433"/>
            <a:ext cx="6378416" cy="1255752"/>
          </a:xfrm>
          <a:prstGeom prst="roundRect">
            <a:avLst>
              <a:gd name="adj" fmla="val 2549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66324" y="6556653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Scikit-learn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66324" y="6998494"/>
            <a:ext cx="590597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Classifiers, preprocessing, and feature selection.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1880" y="6320433"/>
            <a:ext cx="6378416" cy="1255752"/>
          </a:xfrm>
          <a:prstGeom prst="roundRect">
            <a:avLst>
              <a:gd name="adj" fmla="val 2549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8100" y="6556653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Matplotlib &amp; Seaborn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58100" y="6998494"/>
            <a:ext cx="590597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Visualization of trends and feature importance.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892DF-8361-08A6-5E74-01D1C02A943B}"/>
              </a:ext>
            </a:extLst>
          </p:cNvPr>
          <p:cNvSpPr/>
          <p:nvPr/>
        </p:nvSpPr>
        <p:spPr>
          <a:xfrm>
            <a:off x="12337961" y="7704176"/>
            <a:ext cx="2292439" cy="525423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218" y="65282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&amp; Interpretability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7218" y="2761417"/>
            <a:ext cx="3622477" cy="2112288"/>
          </a:xfrm>
          <a:prstGeom prst="roundRect">
            <a:avLst>
              <a:gd name="adj" fmla="val 692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17218" y="2730937"/>
            <a:ext cx="3622477" cy="121920"/>
          </a:xfrm>
          <a:prstGeom prst="roundRect">
            <a:avLst>
              <a:gd name="adj" fmla="val 292080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405420"/>
            <a:ext cx="712113" cy="712113"/>
          </a:xfrm>
          <a:prstGeom prst="roundRect">
            <a:avLst>
              <a:gd name="adj" fmla="val 128407"/>
            </a:avLst>
          </a:prstGeom>
          <a:solidFill>
            <a:srgbClr val="F2B42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939" y="2583418"/>
            <a:ext cx="284798" cy="3559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84990" y="3354824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Jupyter Notebook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584990" y="3846314"/>
            <a:ext cx="308693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interactive prototyping and experimentation.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0176986" y="2761417"/>
            <a:ext cx="3622596" cy="2112288"/>
          </a:xfrm>
          <a:prstGeom prst="roundRect">
            <a:avLst>
              <a:gd name="adj" fmla="val 692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10176986" y="2730937"/>
            <a:ext cx="3622596" cy="121920"/>
          </a:xfrm>
          <a:prstGeom prst="roundRect">
            <a:avLst>
              <a:gd name="adj" fmla="val 292080"/>
            </a:avLst>
          </a:prstGeom>
          <a:solidFill>
            <a:srgbClr val="D7425E"/>
          </a:solidFill>
          <a:ln/>
        </p:spPr>
      </p:sp>
      <p:sp>
        <p:nvSpPr>
          <p:cNvPr id="12" name="Shape 8"/>
          <p:cNvSpPr/>
          <p:nvPr/>
        </p:nvSpPr>
        <p:spPr>
          <a:xfrm>
            <a:off x="11632228" y="2405420"/>
            <a:ext cx="712113" cy="712113"/>
          </a:xfrm>
          <a:prstGeom prst="roundRect">
            <a:avLst>
              <a:gd name="adj" fmla="val 128407"/>
            </a:avLst>
          </a:prstGeom>
          <a:solidFill>
            <a:srgbClr val="F2B42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5826" y="2583418"/>
            <a:ext cx="284798" cy="35599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44758" y="3354824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Git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0444758" y="3846314"/>
            <a:ext cx="308705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Version control for collaborative development.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6317218" y="5466993"/>
            <a:ext cx="7482364" cy="2112288"/>
          </a:xfrm>
          <a:prstGeom prst="roundRect">
            <a:avLst>
              <a:gd name="adj" fmla="val 692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317218" y="5436513"/>
            <a:ext cx="7482364" cy="121920"/>
          </a:xfrm>
          <a:prstGeom prst="roundRect">
            <a:avLst>
              <a:gd name="adj" fmla="val 292080"/>
            </a:avLst>
          </a:prstGeom>
          <a:solidFill>
            <a:srgbClr val="DD785E"/>
          </a:solidFill>
          <a:ln/>
        </p:spPr>
      </p:sp>
      <p:sp>
        <p:nvSpPr>
          <p:cNvPr id="18" name="Shape 13"/>
          <p:cNvSpPr/>
          <p:nvPr/>
        </p:nvSpPr>
        <p:spPr>
          <a:xfrm>
            <a:off x="9702344" y="5110996"/>
            <a:ext cx="712113" cy="712113"/>
          </a:xfrm>
          <a:prstGeom prst="roundRect">
            <a:avLst>
              <a:gd name="adj" fmla="val 128407"/>
            </a:avLst>
          </a:prstGeom>
          <a:solidFill>
            <a:srgbClr val="F2B42D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942" y="5288994"/>
            <a:ext cx="284798" cy="35599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84990" y="6060400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Optional Extensions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6584990" y="6551890"/>
            <a:ext cx="6946821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SHAP/Lime for model interpretability, Flask/Streamlit for demo apps.</a:t>
            </a:r>
            <a:endParaRPr lang="en-US" sz="18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32C9A5-709D-F5B6-AE3B-F592BE8B3646}"/>
              </a:ext>
            </a:extLst>
          </p:cNvPr>
          <p:cNvSpPr/>
          <p:nvPr/>
        </p:nvSpPr>
        <p:spPr>
          <a:xfrm>
            <a:off x="12337961" y="7302104"/>
            <a:ext cx="2292439" cy="927496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803553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Scalability: From Prototype to Production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554248"/>
            <a:ext cx="1185863" cy="1423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53139" y="2791420"/>
            <a:ext cx="297906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Data Pipelines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53139" y="3282553"/>
            <a:ext cx="6060758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Scales to multiple lakes by parameterizing lake coordinates.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3977283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53139" y="4214455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Computing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53139" y="4705588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larger datasets, switch to AWS/GCP for storage and processing.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701665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53139" y="5938838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Integration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53139" y="6429970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with live APIs and containerization (Docker) for deployment.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6357"/>
            <a:ext cx="71928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Impact &amp; Future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49347"/>
            <a:ext cx="4158734" cy="1785938"/>
          </a:xfrm>
          <a:prstGeom prst="roundRect">
            <a:avLst>
              <a:gd name="adj" fmla="val 321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Timely Interventions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6007060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Informs lake conservation, reducing ecological and health risks.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49347"/>
            <a:ext cx="4158734" cy="1785938"/>
          </a:xfrm>
          <a:prstGeom prst="roundRect">
            <a:avLst>
              <a:gd name="adj" fmla="val 321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794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Validated Classifier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6007060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Highlights key bloom triggers like NDVI surges during heat waves.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49347"/>
            <a:ext cx="4158853" cy="1785938"/>
          </a:xfrm>
          <a:prstGeom prst="roundRect">
            <a:avLst>
              <a:gd name="adj" fmla="val 321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99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Extensions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6007060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Paves the way for IoT sensors and deep learning for precise forecasts.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03875-7D06-78F0-2D97-4A451416AED6}"/>
              </a:ext>
            </a:extLst>
          </p:cNvPr>
          <p:cNvSpPr/>
          <p:nvPr/>
        </p:nvSpPr>
        <p:spPr>
          <a:xfrm>
            <a:off x="12337961" y="7302104"/>
            <a:ext cx="2292439" cy="927496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400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PT Sans</vt:lpstr>
      <vt:lpstr>Nunito Light</vt:lpstr>
      <vt:lpstr>Nunito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Aditya Verma</dc:creator>
  <cp:lastModifiedBy>Aditya Verma</cp:lastModifiedBy>
  <cp:revision>3</cp:revision>
  <dcterms:created xsi:type="dcterms:W3CDTF">2025-09-23T05:59:35Z</dcterms:created>
  <dcterms:modified xsi:type="dcterms:W3CDTF">2025-09-25T12:43:34Z</dcterms:modified>
</cp:coreProperties>
</file>